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530" r:id="rId5"/>
    <p:sldId id="533" r:id="rId6"/>
    <p:sldId id="547" r:id="rId7"/>
    <p:sldId id="548" r:id="rId8"/>
    <p:sldId id="549" r:id="rId9"/>
    <p:sldId id="555" r:id="rId10"/>
    <p:sldId id="556" r:id="rId11"/>
    <p:sldId id="557" r:id="rId12"/>
    <p:sldId id="559" r:id="rId13"/>
    <p:sldId id="558" r:id="rId14"/>
    <p:sldId id="562" r:id="rId15"/>
    <p:sldId id="5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7" autoAdjust="0"/>
    <p:restoredTop sz="96327"/>
  </p:normalViewPr>
  <p:slideViewPr>
    <p:cSldViewPr snapToGrid="0">
      <p:cViewPr>
        <p:scale>
          <a:sx n="108" d="100"/>
          <a:sy n="108" d="100"/>
        </p:scale>
        <p:origin x="49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emierleague.com/clubs" TargetMode="External"/><Relationship Id="rId3" Type="http://schemas.openxmlformats.org/officeDocument/2006/relationships/hyperlink" Target="https://www.premierleague.com/" TargetMode="External"/><Relationship Id="rId7" Type="http://schemas.openxmlformats.org/officeDocument/2006/relationships/hyperlink" Target="https://github.com/OpusXI/IEOR_4650_Fall_2023_Group_Project/blob/main/salaryScraping.py" TargetMode="External"/><Relationship Id="rId2" Type="http://schemas.openxmlformats.org/officeDocument/2006/relationships/hyperlink" Target="https://footystat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usXI/IEOR_4650_Fall_2023_Group_Project/blob/main/datascraping.py" TargetMode="External"/><Relationship Id="rId5" Type="http://schemas.openxmlformats.org/officeDocument/2006/relationships/hyperlink" Target="https://github.com/OpusXI/IEOR_4650_Fall_2023_Group_Project/blob/main/dataMergerScript.py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potrac.com/epl/rankings/" TargetMode="External"/><Relationship Id="rId9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usXI/IEOR_4650_Fall_2023_Group_Project/blob/main/gui.py" TargetMode="External"/><Relationship Id="rId3" Type="http://schemas.openxmlformats.org/officeDocument/2006/relationships/hyperlink" Target="https://github.com/OpusXI/IEOR_4650_Fall_2023_Group_Project/blob/main/league_statistical_analysis.py" TargetMode="External"/><Relationship Id="rId7" Type="http://schemas.openxmlformats.org/officeDocument/2006/relationships/hyperlink" Target="https://github.com/AutoViML/featurewiz" TargetMode="External"/><Relationship Id="rId2" Type="http://schemas.openxmlformats.org/officeDocument/2006/relationships/hyperlink" Target="https://github.com/OpusXI/IEOR_4650_Fall_2023_Group_Project/blob/main/EDAfrancesco_complete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usXI/IEOR_4650_Fall_2023_Group_Project/blob/main/clustering_analysis.py" TargetMode="External"/><Relationship Id="rId11" Type="http://schemas.openxmlformats.org/officeDocument/2006/relationships/image" Target="../media/image4.jpeg"/><Relationship Id="rId5" Type="http://schemas.openxmlformats.org/officeDocument/2006/relationships/hyperlink" Target="https://github.com/OpusXI/IEOR_4650_Fall_2023_Group_Project/blob/main/match_statistical_analysis.py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github.com/OpusXI/IEOR_4650_Fall_2023_Group_Project/blob/main/player_statistical_analysis.py" TargetMode="External"/><Relationship Id="rId9" Type="http://schemas.openxmlformats.org/officeDocument/2006/relationships/hyperlink" Target="https://docs.python.org/3/library/tkinter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Moneybol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Louis Cheng, </a:t>
            </a:r>
            <a:r>
              <a:rPr lang="en-US" dirty="0" err="1"/>
              <a:t>Mackenzi</a:t>
            </a:r>
            <a:r>
              <a:rPr lang="en-US" dirty="0"/>
              <a:t> Stevenson, Ethan Bondick, and Francesco </a:t>
            </a:r>
            <a:r>
              <a:rPr lang="en-US" dirty="0" err="1"/>
              <a:t>Staudacher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566F-0157-2CB9-E5D2-818DFA95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722376"/>
            <a:ext cx="10881360" cy="883049"/>
          </a:xfrm>
        </p:spPr>
        <p:txBody>
          <a:bodyPr>
            <a:normAutofit/>
          </a:bodyPr>
          <a:lstStyle/>
          <a:p>
            <a:r>
              <a:rPr lang="en-US" dirty="0"/>
              <a:t>Team Building (Optimization)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2FD4-8B1B-D0C7-324D-007326A17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302" y="1687751"/>
            <a:ext cx="5181600" cy="4351338"/>
          </a:xfrm>
        </p:spPr>
        <p:txBody>
          <a:bodyPr/>
          <a:lstStyle/>
          <a:p>
            <a:pPr marL="285750" indent="-285750"/>
            <a:r>
              <a:rPr lang="en-US" sz="1600" dirty="0"/>
              <a:t>We started this problem by finding our objective function: Maximizing the performance metric for each player on our potential roster</a:t>
            </a:r>
          </a:p>
          <a:p>
            <a:pPr marL="285750" indent="-285750"/>
            <a:r>
              <a:rPr lang="en-US" sz="1600" dirty="0"/>
              <a:t>Constraints (Put in via GUI)</a:t>
            </a:r>
          </a:p>
          <a:p>
            <a:pPr marL="742950" lvl="1" indent="-285750"/>
            <a:r>
              <a:rPr lang="en-US" sz="1200" dirty="0"/>
              <a:t>Budget</a:t>
            </a:r>
          </a:p>
          <a:p>
            <a:pPr marL="742950" lvl="1" indent="-285750"/>
            <a:r>
              <a:rPr lang="en-US" sz="1200" dirty="0"/>
              <a:t>Number of player in each position</a:t>
            </a:r>
          </a:p>
          <a:p>
            <a:pPr marL="285750" indent="-285750"/>
            <a:r>
              <a:rPr lang="en-US" sz="1600" dirty="0"/>
              <a:t>Our function was designed to allow for user configuration in order to ease integration into our application</a:t>
            </a:r>
          </a:p>
          <a:p>
            <a:pPr marL="285750" indent="-285750"/>
            <a:r>
              <a:rPr lang="en-US" sz="1600" dirty="0"/>
              <a:t>Also implemented safeguards against user error – i.e. if the budget is too low, this won’t cause an exception, rather it will prompt the user to spend more money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94CF5-3525-EF25-0BC6-5AEE78D3B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2920" y="1628376"/>
            <a:ext cx="5181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BCE-72BF-B246-D05E-CE79C84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3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F18ED-DD82-A4B5-FF6F-76BF62D9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r>
              <a:rPr lang="en-US" dirty="0"/>
              <a:t>GUI Demonstration</a:t>
            </a:r>
          </a:p>
        </p:txBody>
      </p:sp>
      <p:pic>
        <p:nvPicPr>
          <p:cNvPr id="7" name="Screen Recording 2023-04-23 at 7.43.14 PM.mov">
            <a:hlinkClick r:id="" action="ppaction://media"/>
            <a:extLst>
              <a:ext uri="{FF2B5EF4-FFF2-40B4-BE49-F238E27FC236}">
                <a16:creationId xmlns:a16="http://schemas.microsoft.com/office/drawing/2014/main" id="{0E21A7D1-584C-7846-4188-CEB3CFB1EE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5796" y="2129721"/>
            <a:ext cx="4910551" cy="3547872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D7E68-169C-1401-0B89-8B9831251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30D9-00B9-1ED0-D44E-DD3368DD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325F3-6F3B-7F6E-51D7-B1BC246A3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2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Given a set of constraints (budget, players per position, minimum acceptable statistics, etc.) can we build the optimal soccer team to compete in the Premier League?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566F-0157-2CB9-E5D2-818DFA95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722376"/>
            <a:ext cx="10881360" cy="883049"/>
          </a:xfrm>
        </p:spPr>
        <p:txBody>
          <a:bodyPr/>
          <a:lstStyle/>
          <a:p>
            <a:r>
              <a:rPr lang="en-US" dirty="0"/>
              <a:t>Problem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2FD4-8B1B-D0C7-324D-007326A17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302" y="1628376"/>
            <a:ext cx="5181600" cy="19817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 1 - Player Evaluation</a:t>
            </a:r>
          </a:p>
          <a:p>
            <a:pPr marL="457200" indent="-457200"/>
            <a:r>
              <a:rPr lang="en-US" sz="1800" dirty="0"/>
              <a:t>Can we determine what stats to focus on and relate team stats to individual stats? </a:t>
            </a:r>
          </a:p>
          <a:p>
            <a:pPr marL="457200" indent="-457200"/>
            <a:r>
              <a:rPr lang="en-US" sz="1800" dirty="0"/>
              <a:t>Can we implement a ranking algorithm that can rank a player’s performance?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94CF5-3525-EF25-0BC6-5AEE78D3B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0010" y="1628376"/>
            <a:ext cx="5181600" cy="19817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 2 – Team Optimization </a:t>
            </a:r>
          </a:p>
          <a:p>
            <a:pPr marL="457200" indent="-457200"/>
            <a:r>
              <a:rPr lang="en-US" sz="1800" dirty="0"/>
              <a:t>How do we go about solving the multi-target optimization problem of a team?</a:t>
            </a:r>
          </a:p>
          <a:p>
            <a:pPr marL="457200" indent="-457200"/>
            <a:r>
              <a:rPr lang="en-US" sz="1800" dirty="0"/>
              <a:t>What exactly are we optimizing?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0BCE-72BF-B246-D05E-CE79C846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6AB34-C570-296F-1085-ED9F01407B92}"/>
              </a:ext>
            </a:extLst>
          </p:cNvPr>
          <p:cNvSpPr txBox="1">
            <a:spLocks/>
          </p:cNvSpPr>
          <p:nvPr/>
        </p:nvSpPr>
        <p:spPr>
          <a:xfrm>
            <a:off x="763302" y="3644926"/>
            <a:ext cx="10578308" cy="1981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dirty="0"/>
              <a:t>What’s the “value-add”?</a:t>
            </a:r>
          </a:p>
          <a:p>
            <a:pPr marL="457200" indent="-457200"/>
            <a:r>
              <a:rPr lang="en-US" sz="1800" dirty="0"/>
              <a:t>We want to create a tool that can allow managers to use data-driven decisions for roster formation, eliminating “hype” and ”word-of-mouth” from recruiting.</a:t>
            </a:r>
          </a:p>
        </p:txBody>
      </p:sp>
    </p:spTree>
    <p:extLst>
      <p:ext uri="{BB962C8B-B14F-4D97-AF65-F5344CB8AC3E}">
        <p14:creationId xmlns:p14="http://schemas.microsoft.com/office/powerpoint/2010/main" val="20261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D7E68-169C-1401-0B89-8B9831251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F18ED-DD82-A4B5-FF6F-76BF62D9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810763"/>
            <a:ext cx="8878824" cy="674914"/>
          </a:xfrm>
        </p:spPr>
        <p:txBody>
          <a:bodyPr/>
          <a:lstStyle/>
          <a:p>
            <a:r>
              <a:rPr lang="en-US" dirty="0"/>
              <a:t>Data sourcing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94D6F-D7B9-389E-08A5-BF68DBE8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18" y="1674597"/>
            <a:ext cx="6736951" cy="40137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Initially, data was pulled from </a:t>
            </a:r>
            <a:r>
              <a:rPr lang="en-US" sz="1600" dirty="0">
                <a:hlinkClick r:id="rId2"/>
              </a:rPr>
              <a:t>FootyStats</a:t>
            </a:r>
            <a:r>
              <a:rPr lang="en-US" sz="1600" dirty="0"/>
              <a:t> – using the last two years of player data and the last five years of match data. As a secondary source, our team scraped data directly from the </a:t>
            </a:r>
            <a:r>
              <a:rPr lang="en-US" sz="1600" dirty="0">
                <a:hlinkClick r:id="rId3"/>
              </a:rPr>
              <a:t>BPL Website</a:t>
            </a:r>
            <a:r>
              <a:rPr lang="en-US" sz="1600" dirty="0"/>
              <a:t>– allowing us to build a player-level “average stats per-game” database.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From individual seasons, we built an aggregate database and then used it in our EDA and ML tasks to determine feature performance and player efficacy.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After initial stats analysis, it was necessary to pull salary information on the players in our database. We scraped this data from </a:t>
            </a:r>
            <a:r>
              <a:rPr lang="en-US" sz="1600" dirty="0">
                <a:hlinkClick r:id="rId4"/>
              </a:rPr>
              <a:t>spotrac</a:t>
            </a:r>
            <a:r>
              <a:rPr lang="en-US" sz="1600" dirty="0"/>
              <a:t> – pulling the most recent salary figures for players in the 2017-2022 period.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5"/>
              </a:rPr>
              <a:t>FootyStats Python Script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hlinkClick r:id="rId6"/>
              </a:rPr>
              <a:t>Premier League Scraper Script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err="1">
                <a:hlinkClick r:id="rId7"/>
              </a:rPr>
              <a:t>Spotrac</a:t>
            </a:r>
            <a:r>
              <a:rPr lang="en-US" sz="1600" dirty="0">
                <a:hlinkClick r:id="rId7"/>
              </a:rPr>
              <a:t> Salary Scraper Script</a:t>
            </a:r>
            <a:endParaRPr lang="en-US" sz="1600" dirty="0"/>
          </a:p>
        </p:txBody>
      </p:sp>
      <p:pic>
        <p:nvPicPr>
          <p:cNvPr id="1026" name="Picture 2" descr="English Premier League logo 3D model 3D printable | CGTrader">
            <a:hlinkClick r:id="rId8"/>
            <a:extLst>
              <a:ext uri="{FF2B5EF4-FFF2-40B4-BE49-F238E27FC236}">
                <a16:creationId xmlns:a16="http://schemas.microsoft.com/office/drawing/2014/main" id="{885459FD-160D-92A3-575A-61A08D4D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931" y="3612971"/>
            <a:ext cx="2522654" cy="252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otball Stats, Tables &amp; Results | Soccer Stats - FootyStats">
            <a:hlinkClick r:id="rId2"/>
            <a:extLst>
              <a:ext uri="{FF2B5EF4-FFF2-40B4-BE49-F238E27FC236}">
                <a16:creationId xmlns:a16="http://schemas.microsoft.com/office/drawing/2014/main" id="{E077A984-DCFD-E20D-3234-EFAC5A72B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931" y="722376"/>
            <a:ext cx="2522654" cy="252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02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D7E68-169C-1401-0B89-8B9831251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F18ED-DD82-A4B5-FF6F-76BF62D9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810763"/>
            <a:ext cx="8878824" cy="674914"/>
          </a:xfrm>
        </p:spPr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94D6F-D7B9-389E-08A5-BF68DBE8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43" y="1603347"/>
            <a:ext cx="6937249" cy="4530644"/>
          </a:xfrm>
        </p:spPr>
        <p:txBody>
          <a:bodyPr/>
          <a:lstStyle/>
          <a:p>
            <a:r>
              <a:rPr lang="en-US" sz="1600" dirty="0"/>
              <a:t>EDA (Exploratory Analysis) - </a:t>
            </a:r>
            <a:r>
              <a:rPr lang="en-US" sz="1600" dirty="0">
                <a:hlinkClick r:id="rId2"/>
              </a:rPr>
              <a:t>Link</a:t>
            </a:r>
            <a:endParaRPr lang="en-US" sz="1600" dirty="0"/>
          </a:p>
          <a:p>
            <a:pPr lvl="1"/>
            <a:r>
              <a:rPr lang="en-US" sz="1400" dirty="0"/>
              <a:t>We wanted to find “differentiator features” – i.e. features that set the top 4 teams apart and were statistically significant, as well as understand more about the statistical makeup of the BPL</a:t>
            </a:r>
          </a:p>
          <a:p>
            <a:r>
              <a:rPr lang="en-US" sz="1600" dirty="0"/>
              <a:t>PCA/Feature Selection – </a:t>
            </a:r>
            <a:r>
              <a:rPr lang="en-US" sz="1600" dirty="0">
                <a:hlinkClick r:id="rId3"/>
              </a:rPr>
              <a:t>League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Player</a:t>
            </a:r>
            <a:r>
              <a:rPr lang="en-US" sz="1600" dirty="0"/>
              <a:t>, </a:t>
            </a:r>
            <a:r>
              <a:rPr lang="en-US" sz="1600" dirty="0">
                <a:hlinkClick r:id="rId5"/>
              </a:rPr>
              <a:t>Match</a:t>
            </a:r>
            <a:r>
              <a:rPr lang="en-US" sz="1600" dirty="0"/>
              <a:t>, </a:t>
            </a:r>
            <a:r>
              <a:rPr lang="en-US" sz="1600" dirty="0">
                <a:hlinkClick r:id="rId6"/>
              </a:rPr>
              <a:t>Cluster</a:t>
            </a:r>
            <a:endParaRPr lang="en-US" sz="1600" dirty="0"/>
          </a:p>
          <a:p>
            <a:pPr lvl="1"/>
            <a:r>
              <a:rPr lang="en-US" sz="1400" dirty="0"/>
              <a:t>Use “</a:t>
            </a:r>
            <a:r>
              <a:rPr lang="en-US" sz="1400" dirty="0" err="1">
                <a:hlinkClick r:id="rId7"/>
              </a:rPr>
              <a:t>FeatureWhiz</a:t>
            </a:r>
            <a:r>
              <a:rPr lang="en-US" sz="1400" dirty="0"/>
              <a:t>” to remove highly correlated features</a:t>
            </a:r>
          </a:p>
          <a:p>
            <a:pPr lvl="1"/>
            <a:r>
              <a:rPr lang="en-US" sz="1400" dirty="0"/>
              <a:t>Use </a:t>
            </a:r>
            <a:r>
              <a:rPr lang="en-US" sz="1400" dirty="0" err="1"/>
              <a:t>XGBoost</a:t>
            </a:r>
            <a:r>
              <a:rPr lang="en-US" sz="1400" dirty="0"/>
              <a:t> to perform gradient-boosted feature selection</a:t>
            </a:r>
          </a:p>
          <a:p>
            <a:r>
              <a:rPr lang="en-US" sz="1600" dirty="0"/>
              <a:t>Optimization - Link</a:t>
            </a:r>
          </a:p>
          <a:p>
            <a:pPr lvl="1"/>
            <a:r>
              <a:rPr lang="en-US" sz="1400" dirty="0"/>
              <a:t>Begin with budget, and set custom weighting for cluster analysis</a:t>
            </a:r>
          </a:p>
          <a:p>
            <a:r>
              <a:rPr lang="en-US" sz="1600" dirty="0"/>
              <a:t>GUI Creation - </a:t>
            </a:r>
            <a:r>
              <a:rPr lang="en-US" sz="1600" dirty="0">
                <a:hlinkClick r:id="rId8"/>
              </a:rPr>
              <a:t>Link</a:t>
            </a:r>
            <a:endParaRPr lang="en-US" sz="1600" dirty="0"/>
          </a:p>
          <a:p>
            <a:pPr lvl="1"/>
            <a:r>
              <a:rPr lang="en-US" sz="1400" dirty="0"/>
              <a:t>Use </a:t>
            </a:r>
            <a:r>
              <a:rPr lang="en-US" sz="1400" dirty="0" err="1">
                <a:hlinkClick r:id="rId9"/>
              </a:rPr>
              <a:t>Tkinter</a:t>
            </a:r>
            <a:r>
              <a:rPr lang="en-US" sz="1400" dirty="0"/>
              <a:t> package to create a user-friendly interface</a:t>
            </a:r>
          </a:p>
        </p:txBody>
      </p:sp>
      <p:pic>
        <p:nvPicPr>
          <p:cNvPr id="2050" name="Picture 2" descr="GitHub - AutoViML/featurewiz: Use advanced feature engineering strategies  and select best features from your data set with a single line of code.">
            <a:hlinkClick r:id="rId7"/>
            <a:extLst>
              <a:ext uri="{FF2B5EF4-FFF2-40B4-BE49-F238E27FC236}">
                <a16:creationId xmlns:a16="http://schemas.microsoft.com/office/drawing/2014/main" id="{C7EBF994-55AC-D248-A2DB-ED161C1D2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33" y="1148220"/>
            <a:ext cx="2552235" cy="127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kinter based GUI- Application form - IoTEDU">
            <a:hlinkClick r:id="rId9"/>
            <a:extLst>
              <a:ext uri="{FF2B5EF4-FFF2-40B4-BE49-F238E27FC236}">
                <a16:creationId xmlns:a16="http://schemas.microsoft.com/office/drawing/2014/main" id="{CC073E04-5A17-9216-935B-D1B33659F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32" y="2761795"/>
            <a:ext cx="2552235" cy="28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89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7D7C-B134-EBFA-C163-00B9844A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631797"/>
            <a:ext cx="10881360" cy="1069848"/>
          </a:xfrm>
        </p:spPr>
        <p:txBody>
          <a:bodyPr anchor="ctr">
            <a:normAutofit/>
          </a:bodyPr>
          <a:lstStyle/>
          <a:p>
            <a:r>
              <a:rPr lang="en-US" dirty="0"/>
              <a:t>EDA Findings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9FD316A-B191-E8F4-4C58-2E052A2C6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110" y="1694990"/>
            <a:ext cx="5181600" cy="4351338"/>
          </a:xfrm>
        </p:spPr>
        <p:txBody>
          <a:bodyPr/>
          <a:lstStyle/>
          <a:p>
            <a:pPr marL="285750" indent="-285750"/>
            <a:r>
              <a:rPr lang="en-US" sz="1600" dirty="0"/>
              <a:t>Initial goal with EDA was to look more statistically at the – both team-wise and player-wise.</a:t>
            </a:r>
          </a:p>
          <a:p>
            <a:pPr marL="285750" indent="-285750"/>
            <a:r>
              <a:rPr lang="en-US" sz="1600" dirty="0"/>
              <a:t>Cutoff of 67 points to make the top 4 and qualify for Champions League yielded the highest accuracy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939B5191-C0FD-7DB4-115F-CFB920EA1D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194090"/>
            <a:ext cx="5561709" cy="4351337"/>
          </a:xfrm>
          <a:noFill/>
          <a:effectLst>
            <a:softEdge rad="254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E96C0-705D-67D0-86EF-29BE2D7D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00106-93ED-905F-B7F2-E154C8E1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55" y="3369759"/>
            <a:ext cx="3256709" cy="17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0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855E59-CC68-F113-1B5D-DF636EA737D3}"/>
              </a:ext>
            </a:extLst>
          </p:cNvPr>
          <p:cNvSpPr/>
          <p:nvPr/>
        </p:nvSpPr>
        <p:spPr>
          <a:xfrm>
            <a:off x="5938309" y="904808"/>
            <a:ext cx="5843988" cy="495624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0715C-F09D-32F2-C4DB-E03D4E23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48" y="913517"/>
            <a:ext cx="4230709" cy="574288"/>
          </a:xfrm>
        </p:spPr>
        <p:txBody>
          <a:bodyPr/>
          <a:lstStyle/>
          <a:p>
            <a:r>
              <a:rPr lang="en-US" sz="4000" dirty="0"/>
              <a:t>EDA Findings</a:t>
            </a:r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3068B7-C1F6-041E-8708-60AA76A0E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309" y="904808"/>
            <a:ext cx="5843988" cy="49562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9D1CC-A83B-7BA3-7DFD-067F1C8D8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697" y="1689409"/>
            <a:ext cx="5185611" cy="3811588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output to the right is the correlation table generated when looking at player-by-player data scraped from the Premier League website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few notable correlations: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“Win Rate” and “Top 4”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“Average Duels Lost” and “Average Tackles”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“Average Passes” and “Average Recoveries”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“Average Fouls” and “Average Duels Lost”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“Average Points” and “Win Rate/Loss Rate”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“Average Passes” and “Win Rate”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200" dirty="0"/>
              <a:t>“Win Rate” and “Loss Rate”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56F04-28F1-F597-2FFB-EA8A0B54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4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D7E68-169C-1401-0B89-8B9831251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F18ED-DD82-A4B5-FF6F-76BF62D9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810763"/>
            <a:ext cx="8878824" cy="674914"/>
          </a:xfrm>
        </p:spPr>
        <p:txBody>
          <a:bodyPr/>
          <a:lstStyle/>
          <a:p>
            <a:r>
              <a:rPr lang="en-US" dirty="0"/>
              <a:t>EDA 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94D6F-D7B9-389E-08A5-BF68DBE8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8" y="1591472"/>
            <a:ext cx="6937249" cy="4530644"/>
          </a:xfrm>
        </p:spPr>
        <p:txBody>
          <a:bodyPr/>
          <a:lstStyle/>
          <a:p>
            <a:r>
              <a:rPr lang="en-US" sz="1600" dirty="0"/>
              <a:t>Our initial goal was to find “differentiator features” </a:t>
            </a:r>
            <a:endParaRPr lang="en-US" sz="1000" dirty="0"/>
          </a:p>
          <a:p>
            <a:pPr lvl="1"/>
            <a:r>
              <a:rPr lang="en-US" sz="1200" dirty="0"/>
              <a:t>This analysis was performed using the BPL Dataset we scraped – along with the idea of splitting the league into “Top 4” and “Not Top 4”</a:t>
            </a:r>
          </a:p>
          <a:p>
            <a:pPr lvl="1"/>
            <a:r>
              <a:rPr lang="en-US" sz="1200" dirty="0"/>
              <a:t>BPL keeps stats by player for “all-time,” thus we divide each stat by Games Played to create average stats.</a:t>
            </a:r>
          </a:p>
          <a:p>
            <a:r>
              <a:rPr lang="en-US" sz="1600" dirty="0"/>
              <a:t>Using a paired t-test, we look for features that set the top four apart</a:t>
            </a:r>
          </a:p>
          <a:p>
            <a:pPr lvl="1"/>
            <a:r>
              <a:rPr lang="en-US" sz="1200" dirty="0"/>
              <a:t>Defenders: Average Passes, Average Duels (lost/won), Average Yellow Cards, Average Interceptions, Average Accurate Long Balls, Average Fouls</a:t>
            </a:r>
          </a:p>
          <a:p>
            <a:pPr lvl="1"/>
            <a:r>
              <a:rPr lang="en-US" sz="1200" dirty="0"/>
              <a:t>Midfielders: Average Passes, Average Assists, Average Goals, Average “Big Chances” Created, Average Games Played</a:t>
            </a:r>
          </a:p>
          <a:p>
            <a:pPr lvl="1"/>
            <a:r>
              <a:rPr lang="en-US" sz="1200" dirty="0"/>
              <a:t>Forwards: Average Goals, Average Shots on Target, Average Assists, Average Passes, Average “Big Chances” Created, Average “Big Chances” Missed, Games Played, Average Penalties Scored, Average ”Hit Woodwork”</a:t>
            </a:r>
          </a:p>
          <a:p>
            <a:pPr lvl="1"/>
            <a:r>
              <a:rPr lang="en-US" sz="1200" dirty="0"/>
              <a:t>Goalkeepers: Average Clean Sheets, Average Goals Conceded, Average Saves, Average Accurate Long Balls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All these stats pass the “logic test” – it makes sense that they would be important as differentiators.</a:t>
            </a:r>
          </a:p>
        </p:txBody>
      </p:sp>
    </p:spTree>
    <p:extLst>
      <p:ext uri="{BB962C8B-B14F-4D97-AF65-F5344CB8AC3E}">
        <p14:creationId xmlns:p14="http://schemas.microsoft.com/office/powerpoint/2010/main" val="208747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D7E68-169C-1401-0B89-8B9831251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F18ED-DD82-A4B5-FF6F-76BF62D9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02" y="810763"/>
            <a:ext cx="8878824" cy="674914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94D6F-D7B9-389E-08A5-BF68DBE8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8" y="1591472"/>
            <a:ext cx="6937249" cy="4530644"/>
          </a:xfrm>
        </p:spPr>
        <p:txBody>
          <a:bodyPr/>
          <a:lstStyle/>
          <a:p>
            <a:pPr marL="285750" indent="-285750"/>
            <a:r>
              <a:rPr lang="en-US" sz="1600" dirty="0"/>
              <a:t>Started with feature selection on League-wide statistics</a:t>
            </a:r>
          </a:p>
          <a:p>
            <a:pPr marL="742950" lvl="1" indent="-285750"/>
            <a:r>
              <a:rPr lang="en-US" sz="1200" dirty="0"/>
              <a:t>Through </a:t>
            </a:r>
            <a:r>
              <a:rPr lang="en-US" sz="1200" dirty="0" err="1"/>
              <a:t>FeatureWiz</a:t>
            </a:r>
            <a:r>
              <a:rPr lang="en-US" sz="1200" dirty="0"/>
              <a:t> and a basic Linear Regression model, our team estimated the importance of each stat to the season performance of a team.</a:t>
            </a:r>
          </a:p>
          <a:p>
            <a:pPr marL="742950" lvl="1" indent="-285750"/>
            <a:r>
              <a:rPr lang="en-US" sz="1200" dirty="0"/>
              <a:t>Through this we found two relevant objectives to optimize: </a:t>
            </a:r>
          </a:p>
          <a:p>
            <a:pPr marL="1200150" lvl="2" indent="-285750"/>
            <a:r>
              <a:rPr lang="en-US" sz="1000" dirty="0"/>
              <a:t>“Goals Scored per Match”</a:t>
            </a:r>
          </a:p>
          <a:p>
            <a:pPr marL="1200150" lvl="2" indent="-285750"/>
            <a:r>
              <a:rPr lang="en-US" sz="1000" dirty="0"/>
              <a:t>“Clean Sheets”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We split these objectives as a goal to be completed by different sections of players</a:t>
            </a:r>
          </a:p>
          <a:p>
            <a:pPr marL="742950" lvl="1" indent="-285750"/>
            <a:r>
              <a:rPr lang="en-US" sz="1200" dirty="0"/>
              <a:t>We used Attackers to determine what stats contribute to Goals Scored</a:t>
            </a:r>
          </a:p>
          <a:p>
            <a:pPr marL="742950" lvl="1" indent="-285750"/>
            <a:r>
              <a:rPr lang="en-US" sz="1200" dirty="0"/>
              <a:t>We used Defenders and Goalkeepers to determine what stats contribute to Clean Sheets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Using these objectives, we go deeper with our feature selection to the player level by position</a:t>
            </a:r>
          </a:p>
          <a:p>
            <a:pPr marL="742950" lvl="1" indent="-285750"/>
            <a:r>
              <a:rPr lang="en-US" sz="1200" dirty="0"/>
              <a:t>Using these new features, we can finally implement our clustering and ranking algorithm - this creates a ”performance” metric that we use for team building.</a:t>
            </a:r>
          </a:p>
          <a:p>
            <a:pPr marL="742950" lvl="1" indent="-285750"/>
            <a:r>
              <a:rPr lang="en-US" sz="1200" dirty="0"/>
              <a:t>Our clustering algorithm theoretically allows us to find similar players at different price points, however, this idea couldn’t be fully developed</a:t>
            </a:r>
          </a:p>
        </p:txBody>
      </p:sp>
      <p:pic>
        <p:nvPicPr>
          <p:cNvPr id="3" name="Content Placeholder 6" descr="Radar chart, histogram&#10;&#10;Description automatically generated">
            <a:extLst>
              <a:ext uri="{FF2B5EF4-FFF2-40B4-BE49-F238E27FC236}">
                <a16:creationId xmlns:a16="http://schemas.microsoft.com/office/drawing/2014/main" id="{F1AED614-414C-A3F3-142D-8704D2BD5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0" b="5078"/>
          <a:stretch/>
        </p:blipFill>
        <p:spPr>
          <a:xfrm>
            <a:off x="8242287" y="1236754"/>
            <a:ext cx="3402375" cy="4384492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087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6436</TotalTime>
  <Words>979</Words>
  <Application>Microsoft Macintosh PowerPoint</Application>
  <PresentationFormat>Widescreen</PresentationFormat>
  <Paragraphs>83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Segoe UI Light</vt:lpstr>
      <vt:lpstr>Tw Cen MT</vt:lpstr>
      <vt:lpstr>Office Theme</vt:lpstr>
      <vt:lpstr>Moneybol</vt:lpstr>
      <vt:lpstr>Project goal</vt:lpstr>
      <vt:lpstr>Problem Breakdown</vt:lpstr>
      <vt:lpstr>Data sourcing</vt:lpstr>
      <vt:lpstr>Strategies</vt:lpstr>
      <vt:lpstr>EDA Findings</vt:lpstr>
      <vt:lpstr>EDA Findings</vt:lpstr>
      <vt:lpstr>EDA Findings</vt:lpstr>
      <vt:lpstr>Feature Selection</vt:lpstr>
      <vt:lpstr>Team Building (Optimization)</vt:lpstr>
      <vt:lpstr>GUI 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Moneybol</dc:title>
  <dc:creator>Ethan Bondick</dc:creator>
  <cp:lastModifiedBy>Ethan Bondick</cp:lastModifiedBy>
  <cp:revision>4</cp:revision>
  <dcterms:created xsi:type="dcterms:W3CDTF">2023-04-16T23:24:58Z</dcterms:created>
  <dcterms:modified xsi:type="dcterms:W3CDTF">2023-04-24T00:07:51Z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